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98" r:id="rId3"/>
    <p:sldId id="297" r:id="rId4"/>
    <p:sldId id="277" r:id="rId5"/>
    <p:sldId id="273" r:id="rId6"/>
    <p:sldId id="279" r:id="rId7"/>
    <p:sldId id="296" r:id="rId8"/>
    <p:sldId id="271" r:id="rId9"/>
    <p:sldId id="290" r:id="rId10"/>
    <p:sldId id="272" r:id="rId11"/>
    <p:sldId id="276" r:id="rId12"/>
    <p:sldId id="281" r:id="rId13"/>
    <p:sldId id="282" r:id="rId14"/>
    <p:sldId id="291" r:id="rId15"/>
    <p:sldId id="292" r:id="rId16"/>
    <p:sldId id="293" r:id="rId17"/>
    <p:sldId id="295" r:id="rId18"/>
    <p:sldId id="283" r:id="rId19"/>
    <p:sldId id="266" r:id="rId20"/>
    <p:sldId id="260" r:id="rId21"/>
    <p:sldId id="288" r:id="rId22"/>
    <p:sldId id="302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15A299"/>
    <a:srgbClr val="2381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4"/>
    <p:restoredTop sz="88187" autoAdjust="0"/>
  </p:normalViewPr>
  <p:slideViewPr>
    <p:cSldViewPr>
      <p:cViewPr varScale="1">
        <p:scale>
          <a:sx n="102" d="100"/>
          <a:sy n="102" d="100"/>
        </p:scale>
        <p:origin x="14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A767E-7B28-461E-9C9B-471320E49043}" type="datetimeFigureOut">
              <a:rPr lang="tr-TR" smtClean="0"/>
              <a:t>2.08.2022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CE846-0634-467A-8533-5F7C392E569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79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CE846-0634-467A-8533-5F7C392E569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713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118 merkez kurulumu </a:t>
            </a:r>
            <a:r>
              <a:rPr lang="tr-TR" dirty="0" err="1"/>
              <a:t>aktif+pasif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CE846-0634-467A-8533-5F7C392E5697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289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CE846-0634-467A-8533-5F7C392E5697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93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B07AF6-81BA-4CD1-AEFD-12EDE0F2B223}" type="datetimeFigureOut">
              <a:rPr lang="tr-TR" smtClean="0"/>
              <a:pPr/>
              <a:t>2.08.2022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41434-8364-48D4-8F02-53C3450E584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ird&#10;&#10;Description automatically generated">
            <a:extLst>
              <a:ext uri="{FF2B5EF4-FFF2-40B4-BE49-F238E27FC236}">
                <a16:creationId xmlns:a16="http://schemas.microsoft.com/office/drawing/2014/main" id="{3C36938B-DD01-CC42-B1A3-B5AFF0BE013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5.tif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işi, adam, iç mekan, genç içeren bir resim&#10;&#10;Açıklama otomatik olarak oluşturuldu">
            <a:extLst>
              <a:ext uri="{FF2B5EF4-FFF2-40B4-BE49-F238E27FC236}">
                <a16:creationId xmlns:a16="http://schemas.microsoft.com/office/drawing/2014/main" id="{C18CD058-2973-4291-87C0-D490F720E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66"/>
            <a:ext cx="9144000" cy="6868891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0F9621D-DCC0-164D-B41A-463A38A7DC1F}"/>
              </a:ext>
            </a:extLst>
          </p:cNvPr>
          <p:cNvSpPr txBox="1"/>
          <p:nvPr/>
        </p:nvSpPr>
        <p:spPr>
          <a:xfrm rot="16200000">
            <a:off x="6503114" y="36581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CP-335830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9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923694"/>
            <a:ext cx="837823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Yeni Kayıt</a:t>
            </a:r>
            <a:endParaRPr lang="tr-TR" sz="16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  <a:ea typeface="Calibri" charset="-94"/>
              <a:cs typeface="Calibri" charset="-94"/>
            </a:endParaRPr>
          </a:p>
          <a:p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H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ekim/hemşire, takibini yaptıkları hasta yakını için, portal üzerinden kayıt girerek ”randevu, enjeksiyon, terapi, aile eğitimi, kan tahlili” gibi hatırlatmaların hasta yakınının cep telefonuna sesli yanıt sistemi ile gönderilmesini sağlar.</a:t>
            </a:r>
          </a:p>
        </p:txBody>
      </p:sp>
      <p:sp>
        <p:nvSpPr>
          <p:cNvPr id="3" name="Rounded Rectangle 5"/>
          <p:cNvSpPr/>
          <p:nvPr/>
        </p:nvSpPr>
        <p:spPr>
          <a:xfrm>
            <a:off x="1475656" y="2710043"/>
            <a:ext cx="5616624" cy="3528392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B62AB285-865B-4B6B-A951-7049B324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803577"/>
            <a:ext cx="5184576" cy="334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kutusu"/>
          <p:cNvSpPr txBox="1"/>
          <p:nvPr/>
        </p:nvSpPr>
        <p:spPr>
          <a:xfrm>
            <a:off x="611560" y="5583046"/>
            <a:ext cx="79928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</a:rPr>
              <a:t>Yeni kayıt</a:t>
            </a:r>
          </a:p>
          <a:p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Portala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 hasta ismi </a:t>
            </a:r>
            <a:r>
              <a:rPr lang="tr-TR" sz="2000" b="1" dirty="0">
                <a:solidFill>
                  <a:srgbClr val="C00000"/>
                </a:solidFill>
                <a:latin typeface="Calibri" charset="-94"/>
                <a:ea typeface="Calibri" charset="-94"/>
                <a:cs typeface="Calibri" charset="-94"/>
              </a:rPr>
              <a:t>KAYDEDİLMEZ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. </a:t>
            </a:r>
          </a:p>
          <a:p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Hasta yakınının ismi ise </a:t>
            </a:r>
            <a:r>
              <a:rPr lang="tr-TR" sz="2000" b="1" dirty="0">
                <a:solidFill>
                  <a:srgbClr val="C00000"/>
                </a:solidFill>
                <a:latin typeface="Calibri" charset="-94"/>
                <a:ea typeface="Calibri" charset="-94"/>
                <a:cs typeface="Calibri" charset="-94"/>
              </a:rPr>
              <a:t>ŞİFRELİ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olarak kaydedilir.</a:t>
            </a:r>
          </a:p>
        </p:txBody>
      </p:sp>
      <p:sp>
        <p:nvSpPr>
          <p:cNvPr id="11" name="Rounded Rectangle 5"/>
          <p:cNvSpPr/>
          <p:nvPr/>
        </p:nvSpPr>
        <p:spPr>
          <a:xfrm>
            <a:off x="611560" y="1196752"/>
            <a:ext cx="7992888" cy="4248472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9"/>
          <p:cNvSpPr/>
          <p:nvPr/>
        </p:nvSpPr>
        <p:spPr>
          <a:xfrm>
            <a:off x="4211960" y="1844824"/>
            <a:ext cx="3168352" cy="936104"/>
          </a:xfrm>
          <a:prstGeom prst="roundRect">
            <a:avLst>
              <a:gd name="adj" fmla="val 5148"/>
            </a:avLst>
          </a:prstGeom>
          <a:noFill/>
          <a:ln w="76200" cmpd="sng">
            <a:solidFill>
              <a:srgbClr val="FF66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4873E11-77EB-4FC2-8273-E046C65B9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26" y="1317905"/>
            <a:ext cx="7030355" cy="412731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86A3437-FFE1-454C-A446-96C5A79596B3}"/>
              </a:ext>
            </a:extLst>
          </p:cNvPr>
          <p:cNvSpPr/>
          <p:nvPr/>
        </p:nvSpPr>
        <p:spPr>
          <a:xfrm>
            <a:off x="5868144" y="1412776"/>
            <a:ext cx="2124236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8E284F84-E0A1-401D-BD01-1D436F946A54}"/>
              </a:ext>
            </a:extLst>
          </p:cNvPr>
          <p:cNvCxnSpPr>
            <a:cxnSpLocks/>
          </p:cNvCxnSpPr>
          <p:nvPr/>
        </p:nvCxnSpPr>
        <p:spPr>
          <a:xfrm flipH="1">
            <a:off x="4319194" y="1988840"/>
            <a:ext cx="2280425" cy="4176464"/>
          </a:xfrm>
          <a:prstGeom prst="straightConnector1">
            <a:avLst/>
          </a:prstGeom>
          <a:ln w="22225" cap="flat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3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Alt Başlık"/>
          <p:cNvSpPr txBox="1">
            <a:spLocks/>
          </p:cNvSpPr>
          <p:nvPr/>
        </p:nvSpPr>
        <p:spPr>
          <a:xfrm>
            <a:off x="827584" y="5215285"/>
            <a:ext cx="7560840" cy="120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-342900">
              <a:spcBef>
                <a:spcPct val="20000"/>
              </a:spcBef>
            </a:pPr>
            <a:r>
              <a:rPr lang="tr-TR" sz="2800" b="1" dirty="0">
                <a:solidFill>
                  <a:srgbClr val="2381C8"/>
                </a:solidFill>
                <a:latin typeface="Calibri" charset="-94"/>
              </a:rPr>
              <a:t>Kayıt Arama</a:t>
            </a:r>
          </a:p>
          <a:p>
            <a:pPr lvl="0" indent="-34290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Arama menüsünden (üstte) veya liste içinden (sağ üst) daha önce kayıt edilen hasta yakınları aratılabilir.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7584" y="1196752"/>
            <a:ext cx="7560840" cy="3888432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4768AFB-06C4-4A77-8DC9-C6ACE7AA7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280" y="1332693"/>
            <a:ext cx="6841447" cy="3616550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990F1724-14A5-4BEA-9517-B688D53B74A0}"/>
              </a:ext>
            </a:extLst>
          </p:cNvPr>
          <p:cNvSpPr/>
          <p:nvPr/>
        </p:nvSpPr>
        <p:spPr>
          <a:xfrm>
            <a:off x="4067944" y="1332693"/>
            <a:ext cx="2376264" cy="440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AC466447-D9C7-4036-8A95-AF5D4363F26A}"/>
              </a:ext>
            </a:extLst>
          </p:cNvPr>
          <p:cNvSpPr/>
          <p:nvPr/>
        </p:nvSpPr>
        <p:spPr>
          <a:xfrm>
            <a:off x="6859973" y="2708920"/>
            <a:ext cx="11524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45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87624" y="1222909"/>
            <a:ext cx="6768752" cy="3096343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683568" y="4797152"/>
            <a:ext cx="8286055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</a:pPr>
            <a:r>
              <a:rPr lang="tr-TR" sz="2800" b="1" dirty="0">
                <a:solidFill>
                  <a:srgbClr val="0070C0"/>
                </a:solidFill>
                <a:latin typeface="Calibri" charset="-94"/>
              </a:rPr>
              <a:t>Bilgileri Güncelleme</a:t>
            </a:r>
          </a:p>
          <a:p>
            <a:pPr indent="-34290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Hasta yakınına ait telefon bilgisi, senaryo ve periyot değişikliği gibi düzenlemeler, işlemler sütunundaki </a:t>
            </a:r>
            <a:r>
              <a:rPr lang="tr-TR" sz="2000" dirty="0">
                <a:solidFill>
                  <a:srgbClr val="FF0000"/>
                </a:solidFill>
                <a:latin typeface="Calibri" charset="-94"/>
              </a:rPr>
              <a:t>«bilgileri düzenle»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ikonuna</a:t>
            </a:r>
            <a:r>
              <a:rPr lang="tr-TR" sz="2000" dirty="0">
                <a:solidFill>
                  <a:srgbClr val="FF0000"/>
                </a:solidFill>
                <a:latin typeface="Calibri" charset="-94"/>
              </a:rPr>
              <a:t>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tıklanarak yapılabilir.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B70969F-7B78-4494-A987-79DFDA92B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85" y="1351801"/>
            <a:ext cx="6531630" cy="283855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70EBA17-D849-44A1-A6CE-A601C22B7E32}"/>
              </a:ext>
            </a:extLst>
          </p:cNvPr>
          <p:cNvSpPr/>
          <p:nvPr/>
        </p:nvSpPr>
        <p:spPr>
          <a:xfrm>
            <a:off x="6084168" y="3068960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9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87624" y="1222909"/>
            <a:ext cx="6768752" cy="2926171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84DA275-B5F6-4E58-A12E-2EE0AF34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64" y="1361380"/>
            <a:ext cx="6334125" cy="2680872"/>
          </a:xfrm>
          <a:prstGeom prst="rect">
            <a:avLst/>
          </a:prstGeom>
        </p:spPr>
      </p:pic>
      <p:sp>
        <p:nvSpPr>
          <p:cNvPr id="6" name="2 Alt Başlık">
            <a:extLst>
              <a:ext uri="{FF2B5EF4-FFF2-40B4-BE49-F238E27FC236}">
                <a16:creationId xmlns:a16="http://schemas.microsoft.com/office/drawing/2014/main" id="{2079CDC3-074C-47C7-B3FA-74537FFA3C59}"/>
              </a:ext>
            </a:extLst>
          </p:cNvPr>
          <p:cNvSpPr txBox="1">
            <a:spLocks/>
          </p:cNvSpPr>
          <p:nvPr/>
        </p:nvSpPr>
        <p:spPr>
          <a:xfrm>
            <a:off x="863081" y="4581128"/>
            <a:ext cx="7741367" cy="140077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</a:pPr>
            <a:r>
              <a:rPr lang="tr-TR" sz="2800" b="1" dirty="0">
                <a:solidFill>
                  <a:srgbClr val="0070C0"/>
                </a:solidFill>
                <a:latin typeface="Calibri" charset="-94"/>
              </a:rPr>
              <a:t>Detaylar</a:t>
            </a:r>
          </a:p>
          <a:p>
            <a:pPr lvl="0" indent="19050">
              <a:spcBef>
                <a:spcPct val="20000"/>
              </a:spcBef>
            </a:pPr>
            <a:r>
              <a:rPr lang="tr-TR" sz="2000" dirty="0">
                <a:solidFill>
                  <a:srgbClr val="FF0000"/>
                </a:solidFill>
                <a:latin typeface="Calibri" charset="-94"/>
              </a:rPr>
              <a:t>«Detaylar»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ikonunu tıklayarak kayıtlı olan kişinin tanımlı senaryoları, randevu tarihleri, telefonu cevaplama veya yaptığı geri bildirim tuşlaması gibi detaylı bilgiler görüntülenebilir. 	</a:t>
            </a:r>
          </a:p>
          <a:p>
            <a:pPr indent="-342900">
              <a:spcBef>
                <a:spcPct val="20000"/>
              </a:spcBef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545FBF-152C-47FF-9DE2-96D498E2D204}"/>
              </a:ext>
            </a:extLst>
          </p:cNvPr>
          <p:cNvSpPr/>
          <p:nvPr/>
        </p:nvSpPr>
        <p:spPr>
          <a:xfrm>
            <a:off x="6516216" y="2996952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7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85816" y="1089201"/>
            <a:ext cx="6840760" cy="4586930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9552DC4-1748-44A7-9963-58D0E3D67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509" y="1170348"/>
            <a:ext cx="6429375" cy="446722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8F0D334-9746-4B8D-BCEA-87FC43D08066}"/>
              </a:ext>
            </a:extLst>
          </p:cNvPr>
          <p:cNvSpPr/>
          <p:nvPr/>
        </p:nvSpPr>
        <p:spPr>
          <a:xfrm>
            <a:off x="7380312" y="4509120"/>
            <a:ext cx="4405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2 Alt Başlık">
            <a:extLst>
              <a:ext uri="{FF2B5EF4-FFF2-40B4-BE49-F238E27FC236}">
                <a16:creationId xmlns:a16="http://schemas.microsoft.com/office/drawing/2014/main" id="{A7FFEA85-7722-48A5-8D7E-C2C8B3F6A1B6}"/>
              </a:ext>
            </a:extLst>
          </p:cNvPr>
          <p:cNvSpPr txBox="1">
            <a:spLocks/>
          </p:cNvSpPr>
          <p:nvPr/>
        </p:nvSpPr>
        <p:spPr>
          <a:xfrm>
            <a:off x="755576" y="5649094"/>
            <a:ext cx="8280919" cy="11333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</a:pPr>
            <a:r>
              <a:rPr lang="tr-TR" sz="2800" b="1" dirty="0">
                <a:solidFill>
                  <a:srgbClr val="0070C0"/>
                </a:solidFill>
                <a:latin typeface="Calibri" charset="-94"/>
              </a:rPr>
              <a:t>Detaylar</a:t>
            </a:r>
          </a:p>
          <a:p>
            <a:pPr lvl="0" indent="1905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Ayrıca merkez </a:t>
            </a:r>
            <a:r>
              <a:rPr lang="tr-TR" sz="2000" dirty="0">
                <a:solidFill>
                  <a:srgbClr val="FF0000"/>
                </a:solidFill>
                <a:latin typeface="Calibri" charset="-94"/>
              </a:rPr>
              <a:t>«işlemler»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sekmesinden yanlış tuşlamaları manuel olarak düzeltebilir.</a:t>
            </a:r>
          </a:p>
          <a:p>
            <a:pPr marL="342900" lvl="0" indent="-34290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	</a:t>
            </a:r>
          </a:p>
          <a:p>
            <a:pPr indent="-342900">
              <a:spcBef>
                <a:spcPct val="20000"/>
              </a:spcBef>
            </a:pP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</a:endParaRPr>
          </a:p>
        </p:txBody>
      </p: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547031C8-6367-4086-B2CF-9991A0B53F3C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3203848" y="4754971"/>
            <a:ext cx="4240984" cy="1460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35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87624" y="1222909"/>
            <a:ext cx="6768752" cy="3070187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611560" y="4776992"/>
            <a:ext cx="8286055" cy="1474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Bef>
                <a:spcPct val="20000"/>
              </a:spcBef>
            </a:pPr>
            <a:r>
              <a:rPr lang="tr-TR" sz="2800" b="1" dirty="0">
                <a:solidFill>
                  <a:srgbClr val="0070C0"/>
                </a:solidFill>
                <a:latin typeface="Calibri" charset="-94"/>
              </a:rPr>
              <a:t>Kayıt Silme</a:t>
            </a:r>
          </a:p>
          <a:p>
            <a:pPr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Bunun yanı sıra kaydı sistemden tamamen kaldırmak için sağ tarafta bulunan </a:t>
            </a:r>
            <a:r>
              <a:rPr lang="tr-TR" sz="2000" dirty="0">
                <a:solidFill>
                  <a:srgbClr val="FF0000"/>
                </a:solidFill>
                <a:latin typeface="+mj-lt"/>
              </a:rPr>
              <a:t>«Sil»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ikonuna tıklamak yeterli olacaktır. Yalnız bu işlemin geri dönüşü olmayacağı için bir </a:t>
            </a:r>
            <a:r>
              <a:rPr lang="tr-TR" sz="2000" dirty="0">
                <a:solidFill>
                  <a:srgbClr val="FF0000"/>
                </a:solidFill>
                <a:latin typeface="+mj-lt"/>
              </a:rPr>
              <a:t>«onay ekranı»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çıkar.</a:t>
            </a:r>
            <a:endParaRPr lang="tr-TR" sz="2000" dirty="0">
              <a:latin typeface="+mj-lt"/>
              <a:cs typeface="Cambria"/>
            </a:endParaRPr>
          </a:p>
          <a:p>
            <a:pPr lvl="0">
              <a:spcBef>
                <a:spcPct val="20000"/>
              </a:spcBef>
            </a:pPr>
            <a:endParaRPr lang="tr-TR" sz="2800" b="1" dirty="0">
              <a:solidFill>
                <a:srgbClr val="0070C0"/>
              </a:solidFill>
              <a:latin typeface="Calibri" charset="-94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AA95D62-9252-44C9-BBD2-C00EAFD2D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343539"/>
            <a:ext cx="6410325" cy="2828925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120372A0-F73F-4167-AE11-675136747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196036"/>
            <a:ext cx="2981722" cy="155269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640900-AC42-4E23-8945-6E932A9ED78A}"/>
              </a:ext>
            </a:extLst>
          </p:cNvPr>
          <p:cNvSpPr/>
          <p:nvPr/>
        </p:nvSpPr>
        <p:spPr>
          <a:xfrm>
            <a:off x="6804248" y="2996952"/>
            <a:ext cx="28803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7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187624" y="1222909"/>
            <a:ext cx="6768752" cy="3070187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C31E541-CF12-4E6C-806D-0222A4EB1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22" y="1489696"/>
            <a:ext cx="6384356" cy="2536612"/>
          </a:xfrm>
          <a:prstGeom prst="rect">
            <a:avLst/>
          </a:prstGeom>
        </p:spPr>
      </p:pic>
      <p:sp>
        <p:nvSpPr>
          <p:cNvPr id="6" name="2 Alt Başlık">
            <a:extLst>
              <a:ext uri="{FF2B5EF4-FFF2-40B4-BE49-F238E27FC236}">
                <a16:creationId xmlns:a16="http://schemas.microsoft.com/office/drawing/2014/main" id="{FEA61C29-C82B-477B-9EC3-056424078C1E}"/>
              </a:ext>
            </a:extLst>
          </p:cNvPr>
          <p:cNvSpPr txBox="1">
            <a:spLocks/>
          </p:cNvSpPr>
          <p:nvPr/>
        </p:nvSpPr>
        <p:spPr>
          <a:xfrm>
            <a:off x="755576" y="4684228"/>
            <a:ext cx="8286055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</a:pPr>
            <a:r>
              <a:rPr lang="tr-TR" sz="2800" b="1" dirty="0">
                <a:solidFill>
                  <a:srgbClr val="0070C0"/>
                </a:solidFill>
                <a:latin typeface="Calibri" charset="-94"/>
              </a:rPr>
              <a:t>Son Arama</a:t>
            </a:r>
          </a:p>
          <a:p>
            <a:pPr indent="-34290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Hasta yakınının herhangi bir senaryoya ait son aramasının tarihini ve cevaplayıp cevaplamadığını işlemler sütunundaki</a:t>
            </a:r>
            <a:r>
              <a:rPr lang="tr-TR" sz="2000" dirty="0">
                <a:solidFill>
                  <a:srgbClr val="FF0000"/>
                </a:solidFill>
                <a:latin typeface="Calibri" charset="-94"/>
              </a:rPr>
              <a:t> «zil»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ikonunun </a:t>
            </a:r>
            <a:r>
              <a:rPr lang="tr-TR" sz="2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üzerine gelerek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görebilirsiniz.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60376E0-5040-4124-94DD-1A3F3966683C}"/>
              </a:ext>
            </a:extLst>
          </p:cNvPr>
          <p:cNvSpPr/>
          <p:nvPr/>
        </p:nvSpPr>
        <p:spPr>
          <a:xfrm>
            <a:off x="6084168" y="2924944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8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1073774"/>
            <a:ext cx="8136904" cy="4236098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DA09BF2-7116-4849-8076-D5ADBF24D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46268"/>
            <a:ext cx="7056784" cy="4091110"/>
          </a:xfrm>
          <a:prstGeom prst="rect">
            <a:avLst/>
          </a:prstGeom>
        </p:spPr>
      </p:pic>
      <p:sp>
        <p:nvSpPr>
          <p:cNvPr id="5" name="2 Alt Başlık">
            <a:extLst>
              <a:ext uri="{FF2B5EF4-FFF2-40B4-BE49-F238E27FC236}">
                <a16:creationId xmlns:a16="http://schemas.microsoft.com/office/drawing/2014/main" id="{FE0B56DE-701F-4119-83B3-770BD112318C}"/>
              </a:ext>
            </a:extLst>
          </p:cNvPr>
          <p:cNvSpPr txBox="1">
            <a:spLocks/>
          </p:cNvSpPr>
          <p:nvPr/>
        </p:nvSpPr>
        <p:spPr>
          <a:xfrm>
            <a:off x="467544" y="5333690"/>
            <a:ext cx="8496944" cy="13681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indent="-342900">
              <a:spcBef>
                <a:spcPct val="20000"/>
              </a:spcBef>
            </a:pPr>
            <a:r>
              <a:rPr lang="tr-TR" sz="2600" b="1" dirty="0">
                <a:solidFill>
                  <a:srgbClr val="0070C0"/>
                </a:solidFill>
                <a:latin typeface="Calibri" charset="-94"/>
              </a:rPr>
              <a:t>Raporlar</a:t>
            </a:r>
          </a:p>
          <a:p>
            <a:pPr lvl="0">
              <a:spcBef>
                <a:spcPct val="20000"/>
              </a:spcBef>
            </a:pP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Raporlar menüsünden </a:t>
            </a: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bugün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randevusu / enjeksiyonu olan kayıt sayısı, </a:t>
            </a:r>
          </a:p>
          <a:p>
            <a:pPr lvl="0">
              <a:spcBef>
                <a:spcPct val="20000"/>
              </a:spcBef>
            </a:pP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son 1 hafta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ve </a:t>
            </a:r>
            <a:r>
              <a:rPr lang="tr-TR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son 1 ay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bölümünde de enjeksiyonu yaptıran yaptırmayan ve enjeksiyon geri bildirimi yapmayan kayıt sayıları </a:t>
            </a:r>
            <a:r>
              <a:rPr lang="tr-TR" dirty="0">
                <a:solidFill>
                  <a:srgbClr val="FF0000"/>
                </a:solidFill>
                <a:latin typeface="Calibri" charset="-94"/>
              </a:rPr>
              <a:t>«görüntüle»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sekmesi ile listelenebilmektedir.</a:t>
            </a:r>
          </a:p>
          <a:p>
            <a:pPr indent="-342900">
              <a:spcBef>
                <a:spcPct val="20000"/>
              </a:spcBef>
            </a:pP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4F9B2B9-BFCD-4055-A73E-8800F398BC34}"/>
              </a:ext>
            </a:extLst>
          </p:cNvPr>
          <p:cNvSpPr/>
          <p:nvPr/>
        </p:nvSpPr>
        <p:spPr>
          <a:xfrm>
            <a:off x="4211960" y="1548128"/>
            <a:ext cx="792088" cy="368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32484C-695B-4B0A-8174-48F02A9028F2}"/>
              </a:ext>
            </a:extLst>
          </p:cNvPr>
          <p:cNvSpPr/>
          <p:nvPr/>
        </p:nvSpPr>
        <p:spPr>
          <a:xfrm>
            <a:off x="5186288" y="3189373"/>
            <a:ext cx="792088" cy="3687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9F608E3-AD3D-482E-96D8-8195C8B103DA}"/>
              </a:ext>
            </a:extLst>
          </p:cNvPr>
          <p:cNvSpPr txBox="1"/>
          <p:nvPr/>
        </p:nvSpPr>
        <p:spPr>
          <a:xfrm>
            <a:off x="323528" y="6309320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bg1">
                    <a:lumMod val="50000"/>
                  </a:schemeClr>
                </a:solidFill>
              </a:rPr>
              <a:t>* Ocak 2022 tarihine kadar olan veriler verilmiştir.</a:t>
            </a:r>
          </a:p>
        </p:txBody>
      </p:sp>
      <p:pic>
        <p:nvPicPr>
          <p:cNvPr id="7" name="Resim 6" descr="çiçek içeren bir resim&#10;&#10;Açıklama otomatik olarak oluşturuldu">
            <a:extLst>
              <a:ext uri="{FF2B5EF4-FFF2-40B4-BE49-F238E27FC236}">
                <a16:creationId xmlns:a16="http://schemas.microsoft.com/office/drawing/2014/main" id="{78F5C8E9-1120-4AFA-8674-BF15D693BA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6" y="-42725"/>
            <a:ext cx="6992447" cy="6352045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92E634C8-2186-4BCD-8F4F-4302416CB2C9}"/>
              </a:ext>
            </a:extLst>
          </p:cNvPr>
          <p:cNvSpPr txBox="1"/>
          <p:nvPr/>
        </p:nvSpPr>
        <p:spPr>
          <a:xfrm>
            <a:off x="1075776" y="4554993"/>
            <a:ext cx="8068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42 ŞEHİR</a:t>
            </a:r>
          </a:p>
          <a:p>
            <a:r>
              <a:rPr lang="tr-TR" sz="2800" b="1" dirty="0">
                <a:solidFill>
                  <a:srgbClr val="0070C0"/>
                </a:solidFill>
              </a:rPr>
              <a:t>		79 MERKEZ</a:t>
            </a:r>
          </a:p>
          <a:p>
            <a:r>
              <a:rPr lang="tr-TR" sz="2800" b="1" dirty="0">
                <a:solidFill>
                  <a:srgbClr val="0070C0"/>
                </a:solidFill>
              </a:rPr>
              <a:t>				  12 binden fazla KAYIT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1772816"/>
            <a:ext cx="8064896" cy="378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“Tedavi İş Birliği </a:t>
            </a:r>
            <a:r>
              <a:rPr lang="tr-TR" sz="2800" b="1" dirty="0" err="1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Portalı</a:t>
            </a:r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” nın amacı nedir?</a:t>
            </a:r>
          </a:p>
          <a:p>
            <a:br>
              <a:rPr lang="tr-TR" dirty="0">
                <a:solidFill>
                  <a:srgbClr val="454545"/>
                </a:solidFill>
                <a:latin typeface="Helvetica" charset="-94"/>
              </a:rPr>
            </a:br>
            <a:endParaRPr lang="tr-TR" dirty="0">
              <a:solidFill>
                <a:srgbClr val="454545"/>
              </a:solidFill>
              <a:latin typeface="Helvetica" charset="-94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Tedavi</a:t>
            </a:r>
            <a:r>
              <a:rPr lang="tr-TR" b="1" dirty="0"/>
              <a:t>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İş Birliği </a:t>
            </a:r>
            <a:r>
              <a:rPr lang="tr-T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Portalı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, şizofreni hastalarının tedaviye uyum süreçlerini desteklemek amacıyla 2010 yılından itibaren kullanılan; </a:t>
            </a:r>
            <a:r>
              <a:rPr lang="tr-TR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JANSSEN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ve</a:t>
            </a:r>
            <a:r>
              <a:rPr lang="tr-TR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HORİZON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iş birliğinde hastane ve toplum ruh sağlığı merkezlerinin kullanımına</a:t>
            </a:r>
            <a:r>
              <a:rPr lang="tr-TR" sz="2400" b="1" dirty="0">
                <a:solidFill>
                  <a:srgbClr val="FF0000"/>
                </a:solidFill>
                <a:latin typeface="Calibri" charset="-94"/>
              </a:rPr>
              <a:t> ücretsiz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olarak sunulan bir projedir. 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47351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411" y="244804"/>
            <a:ext cx="197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Cambria"/>
              </a:rPr>
              <a:t>MERKEZLER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A6869F4-4D19-4CDF-9C6F-692ED7444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410" y="1163634"/>
            <a:ext cx="4256607" cy="431330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Adana Devlet Hastanesi Seyhan TRSM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Afyon </a:t>
            </a: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Karahisar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Devlet Hastanesi TRSM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Akdeniz Üniversitesi Psikiyatri  Gündüz Hastanesi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Amasya Recep </a:t>
            </a: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Akyılmaz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TRSM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Ankara </a:t>
            </a: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Andiçen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TRSM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Ankara Onkoloji Hastanesi Ahmet </a:t>
            </a: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Andiçen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Psikiyatri Polikliniği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Ankara </a:t>
            </a: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Dışkapı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Yıldırım Beyazıt Eğitim ve Araştırma Hastanesi </a:t>
            </a: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Dışkapı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Toplum Ruh Sağlığı Merkezi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Ankara Numune EAH TRSM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Antakya Devlet Hastanesi TRSM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Aydın Devlet Hastanesi Toplum Ruh Sağlığı Merkezi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Bağcılar Meydan Toplum Ruh Sağlığı Merkezi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Bakırköy RSHH Toplum Ruh Sağlığı Merkezi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Balıkesir Devlet Hastanesi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Bilecik Devlet Hastanesi Toplum Ruh Sağlığı Merkezi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Bolu İBRSHH Toplum Ruh Sağlığı Merkezi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Bolu İzzet Baysal Ruh Sağlığı ve Hastalıkları Hastanesi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Bozüyük  Devlet Hastanesi TRSM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Buca Seyfi Demirsoy Devlet Hastanesi TRSM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Bursa Gemlik Devlet Hastanesi TRSM</a:t>
            </a:r>
          </a:p>
        </p:txBody>
      </p:sp>
      <p:sp>
        <p:nvSpPr>
          <p:cNvPr id="55" name="İçerik Yer Tutucusu 5">
            <a:extLst>
              <a:ext uri="{FF2B5EF4-FFF2-40B4-BE49-F238E27FC236}">
                <a16:creationId xmlns:a16="http://schemas.microsoft.com/office/drawing/2014/main" id="{5E9E2378-E800-4923-812E-24195534FBC6}"/>
              </a:ext>
            </a:extLst>
          </p:cNvPr>
          <p:cNvSpPr txBox="1">
            <a:spLocks/>
          </p:cNvSpPr>
          <p:nvPr/>
        </p:nvSpPr>
        <p:spPr>
          <a:xfrm>
            <a:off x="4648202" y="1227222"/>
            <a:ext cx="4038600" cy="489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F6EC68D9-DE65-43E9-96C5-1E2D95B43A6D}"/>
              </a:ext>
            </a:extLst>
          </p:cNvPr>
          <p:cNvSpPr/>
          <p:nvPr/>
        </p:nvSpPr>
        <p:spPr>
          <a:xfrm>
            <a:off x="4572000" y="1163634"/>
            <a:ext cx="4572000" cy="52537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Bursa Şevket Yılmaz Eğitim ve Araştırma Hastanesi TRSM</a:t>
            </a:r>
          </a:p>
          <a:p>
            <a:pPr marL="285750" marR="0" lvl="0" indent="-2857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Bülent Ecevit Üniversitesi Tıp Fakültesi Hastanesi Psikiyatri Kliniği</a:t>
            </a:r>
          </a:p>
          <a:p>
            <a:pPr marL="285750" marR="0" lvl="0" indent="-2857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Cerrahpaşa Tıp Fakültesi Psikiyatri Ana Bilim Dalı</a:t>
            </a:r>
          </a:p>
          <a:p>
            <a:pPr marL="285750" marR="0" lvl="0" indent="-2857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Çekmeköy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Toplum Ruh Sağlığı Merkezi</a:t>
            </a:r>
          </a:p>
          <a:p>
            <a:pPr marL="285750" marR="0" lvl="0" indent="-285750" defTabSz="9144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Çerkezköy Toplum Ruh Sağlığı Merkezi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Çorlu Devlet Hastanesi Toplum Ruh Sağlığı Merkezi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Çukurova Toplum Ruh Sağlığı Merkezi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Edirne Devlet Hastanesi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Erzurum Bölge Eğitim Araştırma Hastanesi TRSM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Esenler Toplum Ruh Sağlığı Merkezi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Esenyurt</a:t>
            </a: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Toplum Ruh Sağlığı Merkezi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Fatih Toplum Ruh Sağlığı Merkezi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Gazi Devlet Hastanesi TRSM</a:t>
            </a:r>
            <a:endParaRPr kumimoji="0" lang="tr-TR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Gaziantep Üniversitesi TRSM 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Gümüşhane Devlet Hastanesi Toplum Ruh Sağlığı Merkezi</a:t>
            </a:r>
          </a:p>
          <a:p>
            <a:pPr marL="285750" marR="0" lvl="0" indent="-28575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Güngören Toplum Ruh Sağlığı Merkezi</a:t>
            </a:r>
          </a:p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Haseki Eğitim ve Araştırma Hastanesi </a:t>
            </a: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Sultangazi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TRSM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İskenderun Devlet Hastanesi TRSM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İzmir </a:t>
            </a: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Bozyaka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Eğitim ve Araştırma Hastanesi TRSM</a:t>
            </a:r>
          </a:p>
          <a:p>
            <a:pPr marL="285750" lvl="0" indent="-285750" defTabSz="9144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kumimoji="0" lang="tr-TR" sz="13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285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A6869F4-4D19-4CDF-9C6F-692ED7444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410" y="1122217"/>
            <a:ext cx="4353589" cy="5367347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Karaman Toplum Ruh Sağlığı Merkezi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Kars </a:t>
            </a: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Harakani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Devlet Hastanesi TRSM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Kartal Uğur Mumcu Toplum Ruh Sağlığı Merkezi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Keçiören Eğitim Araştırma Hastanesi TRSM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Keşan Toplum Ruh Sağlığı Merkezi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Kırıkhan Devlet </a:t>
            </a: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Hast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. TRSM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Kırşehir Toplum Ruh Sağlığı Merkezi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Konya Eğitim ve Araştırma Hastanesi </a:t>
            </a: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Beyhekim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Psikiyatri Kliniği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Kozan Devlet Hastanesi TRSM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Kumluca İlçe Dev. </a:t>
            </a:r>
            <a:r>
              <a:rPr lang="tr-TR" sz="1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Hast</a:t>
            </a:r>
            <a:r>
              <a:rPr lang="tr-T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. TRSM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Kuşadası Devlet Hastanesi  TRSM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Lüleburgaz Toplum Ruh Sağlığı Merkezi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Manisa RSHH Toplum Ruh Sağlığı Merkezi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Mardin Kızıltepe Devlet Hastanesi TRSM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Mersin Devlet Hastanesi Hüseyin Dağlı TRSM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Muğla Eğitim ve Araştırma Hastanesi  TRSM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Nazilli Toplum Ruh Sağlığı Merkezi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Nevşehir Toplum Ruh Sağlığı Merkezi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Niğde Toplum Ruh Sağlığı Merkezi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tr-TR" sz="13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tr-TR" sz="13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tr-TR" sz="13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</a:endParaRPr>
          </a:p>
        </p:txBody>
      </p:sp>
      <p:sp>
        <p:nvSpPr>
          <p:cNvPr id="55" name="İçerik Yer Tutucusu 5">
            <a:extLst>
              <a:ext uri="{FF2B5EF4-FFF2-40B4-BE49-F238E27FC236}">
                <a16:creationId xmlns:a16="http://schemas.microsoft.com/office/drawing/2014/main" id="{5E9E2378-E800-4923-812E-24195534FBC6}"/>
              </a:ext>
            </a:extLst>
          </p:cNvPr>
          <p:cNvSpPr txBox="1">
            <a:spLocks/>
          </p:cNvSpPr>
          <p:nvPr/>
        </p:nvSpPr>
        <p:spPr>
          <a:xfrm>
            <a:off x="4648202" y="1227222"/>
            <a:ext cx="4038600" cy="489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F6EC68D9-DE65-43E9-96C5-1E2D95B43A6D}"/>
              </a:ext>
            </a:extLst>
          </p:cNvPr>
          <p:cNvSpPr/>
          <p:nvPr/>
        </p:nvSpPr>
        <p:spPr>
          <a:xfrm>
            <a:off x="4572000" y="1092169"/>
            <a:ext cx="4572000" cy="60139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Niğde Ömer  </a:t>
            </a:r>
            <a:r>
              <a:rPr lang="tr-TR" sz="13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Halisdemir</a:t>
            </a:r>
            <a:r>
              <a:rPr lang="tr-TR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</a:rPr>
              <a:t> Üniversitesi EAH Psikiyatri Polikliniği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Ordu Toplum Ruh Sağlığı Merkezi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Osmaniye Devlet Hastanesi Psikiyatri Kliniği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Rize Toplum Ruh Sağlığı Merkezi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Sakarya Eğitim Araştırma Hastanesi TRSM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Samsun </a:t>
            </a:r>
            <a:r>
              <a:rPr kumimoji="0" lang="tr-TR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Pelitköy</a:t>
            </a: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Toplum Ruh Sağlığı Merkezi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Samsun Ruh Sağlığı ve Sinir Hastalıkları Hastanesi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Sancaktepe</a:t>
            </a: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Toplum Ruh Sağlığı Merkezi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Sarıçam Toplum Ruh Sağlığı Merkezi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Servergazi</a:t>
            </a: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Devlet Hastanesi Toplum Ruh Sağlığı Merkezi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Sincan Devlet Hastanesi TRSM</a:t>
            </a:r>
            <a:endParaRPr kumimoji="0" lang="tr-TR" sz="13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Sivas Numune Hastanesi TRSM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Söke Fehime Faik Kocagöz Devlet Hastanesi TRSM</a:t>
            </a:r>
          </a:p>
          <a:p>
            <a:pPr marL="285750" marR="0" lvl="0" indent="-28575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Şahinbey Toplum Ruh Sağlığı Merkezi</a:t>
            </a:r>
          </a:p>
          <a:p>
            <a:pPr marL="285750" lvl="0" indent="-285750" defTabSz="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Şanlıurfa Eğitim Araştırma Hastanesi TRSM</a:t>
            </a:r>
          </a:p>
          <a:p>
            <a:pPr marL="285750" indent="-285750" defTabSz="457200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tr-TR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Şehit Kamil Devlet Hastanesi Toplum Ruh Sağlığı Merkezi</a:t>
            </a:r>
            <a:endParaRPr kumimoji="0" lang="tr-TR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Tekirdağ Devlet Hastanesi Toplum Ruh Sağlığı Merkezi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Tokat Ruh Sağlığı Hastalıkları Hastanesi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Tokat Ruh Sağlığı Hastalıkları Hastanesi TRSM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Trabzon Kanuni Eğitim Araştırma Hastanesi TRSM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tr-TR" sz="1300" dirty="0">
                <a:solidFill>
                  <a:prstClr val="black">
                    <a:lumMod val="65000"/>
                    <a:lumOff val="35000"/>
                  </a:prstClr>
                </a:solidFill>
                <a:latin typeface="Cambria"/>
              </a:rPr>
              <a:t>Uşak Mehmet Atak TRSM</a:t>
            </a:r>
            <a:endParaRPr kumimoji="0" lang="tr-TR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tr-TR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Yalova Devlet Hastanesi Toplum Ruh Sağlığı Merkezi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E2DDB7F-7669-4892-8434-8267CBACB5F1}"/>
              </a:ext>
            </a:extLst>
          </p:cNvPr>
          <p:cNvSpPr txBox="1"/>
          <p:nvPr/>
        </p:nvSpPr>
        <p:spPr>
          <a:xfrm>
            <a:off x="218411" y="244804"/>
            <a:ext cx="197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Cambria"/>
              </a:rPr>
              <a:t>MERKEZLER</a:t>
            </a:r>
          </a:p>
        </p:txBody>
      </p:sp>
    </p:spTree>
    <p:extLst>
      <p:ext uri="{BB962C8B-B14F-4D97-AF65-F5344CB8AC3E}">
        <p14:creationId xmlns:p14="http://schemas.microsoft.com/office/powerpoint/2010/main" val="1435484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347864" y="1844824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TEŞEKKÜRLER…</a:t>
            </a:r>
            <a:endParaRPr lang="tr-TR" sz="3600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2DDD219-89AE-E1D2-8CF1-A9D18D7FF1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36912"/>
            <a:ext cx="2394302" cy="3861048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7889750-F1E7-58C4-B24B-D991067EDB08}"/>
              </a:ext>
            </a:extLst>
          </p:cNvPr>
          <p:cNvSpPr txBox="1"/>
          <p:nvPr/>
        </p:nvSpPr>
        <p:spPr>
          <a:xfrm rot="16200000">
            <a:off x="6503114" y="365812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CP-335830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422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1681177"/>
            <a:ext cx="4824536" cy="4343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“Tedavi İş Birliği </a:t>
            </a:r>
            <a:r>
              <a:rPr lang="tr-TR" sz="2800" b="1" dirty="0" err="1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Portalı</a:t>
            </a:r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” nedir?</a:t>
            </a:r>
          </a:p>
          <a:p>
            <a:br>
              <a:rPr lang="tr-TR" dirty="0">
                <a:solidFill>
                  <a:srgbClr val="454545"/>
                </a:solidFill>
                <a:latin typeface="Helvetica" charset="-94"/>
              </a:rPr>
            </a:br>
            <a:endParaRPr lang="tr-TR" dirty="0">
              <a:solidFill>
                <a:srgbClr val="454545"/>
              </a:solidFill>
              <a:latin typeface="Helvetica" charset="-94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Tedavi İş Birliği </a:t>
            </a:r>
            <a:r>
              <a:rPr lang="tr-T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Portalı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, şizofreni hastalarının tedaviye uyum süreçlerini desteklemek amacıyla hazırlanan web tabanlı bir platform ve IVR (Interactive Voice </a:t>
            </a:r>
            <a:r>
              <a:rPr lang="tr-TR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Response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) sistemidir.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charset="-94"/>
              <a:ea typeface="Calibri" charset="-94"/>
              <a:cs typeface="Calibri" charset="-94"/>
            </a:endParaRPr>
          </a:p>
        </p:txBody>
      </p:sp>
      <p:pic>
        <p:nvPicPr>
          <p:cNvPr id="3" name="Resim 2" descr="ışık, çizim içeren bir resim&#10;&#10;Açıklama otomatik olarak oluşturuldu">
            <a:extLst>
              <a:ext uri="{FF2B5EF4-FFF2-40B4-BE49-F238E27FC236}">
                <a16:creationId xmlns:a16="http://schemas.microsoft.com/office/drawing/2014/main" id="{798FC5C3-82D1-439E-9D42-81CD9660E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52936"/>
            <a:ext cx="2952328" cy="2952328"/>
          </a:xfrm>
          <a:prstGeom prst="rect">
            <a:avLst/>
          </a:prstGeom>
          <a:solidFill>
            <a:srgbClr val="2381C8">
              <a:alpha val="50000"/>
            </a:srgbClr>
          </a:solidFill>
        </p:spPr>
      </p:pic>
    </p:spTree>
    <p:extLst>
      <p:ext uri="{BB962C8B-B14F-4D97-AF65-F5344CB8AC3E}">
        <p14:creationId xmlns:p14="http://schemas.microsoft.com/office/powerpoint/2010/main" val="1284875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47564" y="1988840"/>
            <a:ext cx="7848872" cy="3235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“Tedavi İş Birliği </a:t>
            </a:r>
            <a:r>
              <a:rPr lang="tr-TR" sz="2800" b="1" dirty="0" err="1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Portalı</a:t>
            </a:r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” nasıl çalışır?</a:t>
            </a:r>
          </a:p>
          <a:p>
            <a:br>
              <a:rPr lang="tr-TR" dirty="0">
                <a:solidFill>
                  <a:srgbClr val="454545"/>
                </a:solidFill>
                <a:latin typeface="Helvetica" charset="-94"/>
              </a:rPr>
            </a:br>
            <a:endParaRPr lang="tr-TR" dirty="0">
              <a:solidFill>
                <a:srgbClr val="454545"/>
              </a:solidFill>
              <a:latin typeface="Helvetica" charset="-94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Merkezler tarafından sisteme kaydedilen hasta yakınları, hastalarının tedavi ve randevu periyodları geldiğinde sistem tarafından </a:t>
            </a:r>
            <a:r>
              <a:rPr lang="tr-TR" sz="2400" b="1" dirty="0">
                <a:solidFill>
                  <a:srgbClr val="FF0000"/>
                </a:solidFill>
                <a:latin typeface="Calibri" charset="-94"/>
              </a:rPr>
              <a:t>0850 202 63 99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numarasından tek yönlü olarak aranır.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Tüm aramalar merkezlerin kendi adına yapılır.</a:t>
            </a:r>
          </a:p>
        </p:txBody>
      </p:sp>
    </p:spTree>
    <p:extLst>
      <p:ext uri="{BB962C8B-B14F-4D97-AF65-F5344CB8AC3E}">
        <p14:creationId xmlns:p14="http://schemas.microsoft.com/office/powerpoint/2010/main" val="214800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268760"/>
            <a:ext cx="784887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Hangi aramalar yapılabilir?</a:t>
            </a:r>
            <a:endParaRPr lang="tr-TR" sz="12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1000" dirty="0">
              <a:solidFill>
                <a:srgbClr val="454545"/>
              </a:solidFill>
              <a:latin typeface="Helvetica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Randevu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Enjeksiyon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Terapi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Aile Eğitimi</a:t>
            </a:r>
          </a:p>
          <a:p>
            <a:endParaRPr lang="tr-TR" sz="2000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2000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r>
              <a:rPr lang="tr-TR" sz="2000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Ayrıca </a:t>
            </a:r>
            <a:r>
              <a:rPr lang="tr-TR" sz="2000" u="sng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kan tahlili yapılabilen merkezlerde</a:t>
            </a:r>
            <a:r>
              <a:rPr lang="tr-TR" sz="2000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  bu senaryo da periyodik olması sebebi ile sisteme eklenebilmektedir.</a:t>
            </a:r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  <a:ea typeface="Calibri" charset="-94"/>
              <a:cs typeface="Calibri" charset="-94"/>
            </a:endParaRPr>
          </a:p>
        </p:txBody>
      </p:sp>
      <p:pic>
        <p:nvPicPr>
          <p:cNvPr id="5" name="Resim 4" descr="oyuncak içeren bir resim&#10;&#10;Açıklama otomatik olarak oluşturuldu">
            <a:extLst>
              <a:ext uri="{FF2B5EF4-FFF2-40B4-BE49-F238E27FC236}">
                <a16:creationId xmlns:a16="http://schemas.microsoft.com/office/drawing/2014/main" id="{B1575D4F-FB09-4B19-B055-5572D39FAF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54" y="908720"/>
            <a:ext cx="3177546" cy="31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6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268760"/>
            <a:ext cx="7848872" cy="4784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Anons Örnekleri</a:t>
            </a:r>
            <a:endParaRPr lang="tr-TR" sz="12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  <a:p>
            <a:endParaRPr lang="tr-TR" sz="1000" dirty="0">
              <a:solidFill>
                <a:srgbClr val="454545"/>
              </a:solidFill>
              <a:latin typeface="Helvetica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Önceki gün araması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Randevu veya enjeksiyon günü araması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Sonraki gün araması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1257300" lvl="2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1’i Tuşlama</a:t>
            </a:r>
          </a:p>
          <a:p>
            <a:pPr marL="342900" indent="-342900">
              <a:lnSpc>
                <a:spcPct val="150000"/>
              </a:lnSpc>
              <a:buFont typeface="Arial" charset="-94"/>
              <a:buChar char="•"/>
            </a:pPr>
            <a:endParaRPr lang="tr-TR" sz="2000" b="1" dirty="0">
              <a:solidFill>
                <a:srgbClr val="454545"/>
              </a:solidFill>
              <a:latin typeface="Calibri" charset="-94"/>
              <a:ea typeface="Calibri" charset="-94"/>
              <a:cs typeface="Calibri" charset="-94"/>
            </a:endParaRPr>
          </a:p>
          <a:p>
            <a:pPr marL="1257300" lvl="2" indent="-342900">
              <a:lnSpc>
                <a:spcPct val="150000"/>
              </a:lnSpc>
              <a:buFont typeface="Arial" charset="-94"/>
              <a:buChar char="•"/>
            </a:pPr>
            <a:r>
              <a:rPr lang="tr-TR" sz="2000" b="1" dirty="0">
                <a:solidFill>
                  <a:srgbClr val="454545"/>
                </a:solidFill>
                <a:latin typeface="Calibri" charset="-94"/>
                <a:ea typeface="Calibri" charset="-94"/>
                <a:cs typeface="Calibri" charset="-94"/>
              </a:rPr>
              <a:t>2’yi Tuşlama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20272" y="4509120"/>
            <a:ext cx="1944216" cy="1944216"/>
          </a:xfrm>
          <a:prstGeom prst="rect">
            <a:avLst/>
          </a:prstGeom>
        </p:spPr>
      </p:pic>
      <p:pic>
        <p:nvPicPr>
          <p:cNvPr id="8" name="enjeksiyon öncesi">
            <a:hlinkClick r:id="" action="ppaction://media"/>
            <a:extLst>
              <a:ext uri="{FF2B5EF4-FFF2-40B4-BE49-F238E27FC236}">
                <a16:creationId xmlns:a16="http://schemas.microsoft.com/office/drawing/2014/main" id="{7E503C74-D8C9-497D-806A-BB061E1949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75856" y="1844824"/>
            <a:ext cx="609600" cy="609600"/>
          </a:xfrm>
          <a:prstGeom prst="rect">
            <a:avLst/>
          </a:prstGeom>
        </p:spPr>
      </p:pic>
      <p:pic>
        <p:nvPicPr>
          <p:cNvPr id="9" name="enjeksiyon günü">
            <a:hlinkClick r:id="" action="ppaction://media"/>
            <a:extLst>
              <a:ext uri="{FF2B5EF4-FFF2-40B4-BE49-F238E27FC236}">
                <a16:creationId xmlns:a16="http://schemas.microsoft.com/office/drawing/2014/main" id="{D0C22627-9441-4AE6-B14E-DFF08CA499E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92080" y="2801784"/>
            <a:ext cx="609600" cy="627216"/>
          </a:xfrm>
          <a:prstGeom prst="rect">
            <a:avLst/>
          </a:prstGeom>
        </p:spPr>
      </p:pic>
      <p:pic>
        <p:nvPicPr>
          <p:cNvPr id="10" name="enjeksiyon sonrası">
            <a:hlinkClick r:id="" action="ppaction://media"/>
            <a:extLst>
              <a:ext uri="{FF2B5EF4-FFF2-40B4-BE49-F238E27FC236}">
                <a16:creationId xmlns:a16="http://schemas.microsoft.com/office/drawing/2014/main" id="{F66F2E70-7278-4E69-8057-66B295402E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56228" y="3694239"/>
            <a:ext cx="628138" cy="628138"/>
          </a:xfrm>
          <a:prstGeom prst="rect">
            <a:avLst/>
          </a:prstGeom>
        </p:spPr>
      </p:pic>
      <p:pic>
        <p:nvPicPr>
          <p:cNvPr id="11" name="1 tuşlama">
            <a:hlinkClick r:id="" action="ppaction://media"/>
            <a:extLst>
              <a:ext uri="{FF2B5EF4-FFF2-40B4-BE49-F238E27FC236}">
                <a16:creationId xmlns:a16="http://schemas.microsoft.com/office/drawing/2014/main" id="{58F6C904-F7E9-43B4-BF2D-F171CC017D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74766" y="4617783"/>
            <a:ext cx="609600" cy="609600"/>
          </a:xfrm>
          <a:prstGeom prst="rect">
            <a:avLst/>
          </a:prstGeom>
        </p:spPr>
      </p:pic>
      <p:pic>
        <p:nvPicPr>
          <p:cNvPr id="12" name="2 tuşlama">
            <a:hlinkClick r:id="" action="ppaction://media"/>
            <a:extLst>
              <a:ext uri="{FF2B5EF4-FFF2-40B4-BE49-F238E27FC236}">
                <a16:creationId xmlns:a16="http://schemas.microsoft.com/office/drawing/2014/main" id="{2E90147E-8973-4150-BDB7-A4DF548F4F6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382416" y="55227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27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9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447764" y="126876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err="1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Portal’ın</a:t>
            </a:r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 faydaları nelerdir?</a:t>
            </a:r>
            <a:endParaRPr lang="tr-TR" sz="1200" b="1" dirty="0">
              <a:solidFill>
                <a:srgbClr val="2381C8"/>
              </a:solidFill>
              <a:latin typeface="Calibri" charset="-94"/>
              <a:ea typeface="Calibri" charset="-94"/>
              <a:cs typeface="Calibri" charset="-94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3E5BFB0-30AB-4946-9C53-A88046AEB71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540" y="2225544"/>
            <a:ext cx="8280920" cy="334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47564" y="935595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2381C8"/>
                </a:solidFill>
                <a:latin typeface="Calibri" charset="-94"/>
                <a:ea typeface="Calibri" charset="-94"/>
                <a:cs typeface="Calibri" charset="-94"/>
              </a:rPr>
              <a:t>Nasıl çalışır?</a:t>
            </a:r>
            <a:endParaRPr lang="tr-TR" sz="1600" dirty="0">
              <a:solidFill>
                <a:srgbClr val="454545"/>
              </a:solidFill>
              <a:latin typeface="Helvetica" charset="-94"/>
            </a:endParaRPr>
          </a:p>
          <a:p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Her merkeze (hastane, TRSM) Tedavi İş Birliği </a:t>
            </a: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Portalı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 için özel bir link ve şifre verilir.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Hekim/hemşire verilen şifre ile internete bağlı herhangi bir bilgisayardan </a:t>
            </a: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Portal’a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 giriş yapabilir. </a:t>
            </a:r>
            <a:r>
              <a:rPr lang="tr-TR" sz="2000" dirty="0" err="1">
                <a:solidFill>
                  <a:srgbClr val="FF0000"/>
                </a:solidFill>
                <a:effectLst/>
                <a:latin typeface="Calibri" charset="-94"/>
                <a:ea typeface="Calibri" charset="-94"/>
                <a:cs typeface="Calibri" charset="-94"/>
              </a:rPr>
              <a:t>www.tedaviisbirligiportali.com</a:t>
            </a:r>
            <a:endParaRPr lang="tr-TR" sz="2000" dirty="0">
              <a:solidFill>
                <a:srgbClr val="FF0000"/>
              </a:solidFill>
              <a:effectLst/>
              <a:latin typeface="Calibri" charset="-94"/>
              <a:ea typeface="Calibri" charset="-94"/>
              <a:cs typeface="Calibri" charset="-94"/>
            </a:endParaRPr>
          </a:p>
        </p:txBody>
      </p:sp>
      <p:sp>
        <p:nvSpPr>
          <p:cNvPr id="5" name="Rounded Rectangle 3"/>
          <p:cNvSpPr/>
          <p:nvPr/>
        </p:nvSpPr>
        <p:spPr>
          <a:xfrm>
            <a:off x="1399813" y="2427054"/>
            <a:ext cx="6109350" cy="3555053"/>
          </a:xfrm>
          <a:prstGeom prst="roundRect">
            <a:avLst>
              <a:gd name="adj" fmla="val 5148"/>
            </a:avLst>
          </a:prstGeom>
          <a:solidFill>
            <a:srgbClr val="EAEAEA"/>
          </a:solidFill>
          <a:ln w="12700" cmpd="sng">
            <a:solidFill>
              <a:srgbClr val="15A29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CF8CF46D-CFE8-4A7F-80E4-390A41E22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37" y="2517096"/>
            <a:ext cx="5493648" cy="3405309"/>
          </a:xfrm>
          <a:prstGeom prst="rect">
            <a:avLst/>
          </a:prstGeom>
        </p:spPr>
      </p:pic>
      <p:sp>
        <p:nvSpPr>
          <p:cNvPr id="6" name="8 Metin kutusu">
            <a:extLst>
              <a:ext uri="{FF2B5EF4-FFF2-40B4-BE49-F238E27FC236}">
                <a16:creationId xmlns:a16="http://schemas.microsoft.com/office/drawing/2014/main" id="{5CBAEE69-18B8-4678-BA5A-248C8ACE9D11}"/>
              </a:ext>
            </a:extLst>
          </p:cNvPr>
          <p:cNvSpPr txBox="1"/>
          <p:nvPr/>
        </p:nvSpPr>
        <p:spPr>
          <a:xfrm>
            <a:off x="179512" y="616530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Portal </a:t>
            </a:r>
            <a:r>
              <a:rPr lang="tr-TR" dirty="0">
                <a:solidFill>
                  <a:srgbClr val="C00000"/>
                </a:solidFill>
                <a:latin typeface="Calibri" charset="-94"/>
                <a:ea typeface="Calibri" charset="-94"/>
                <a:cs typeface="Calibri" charset="-94"/>
              </a:rPr>
              <a:t>128 bit SSL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  <a:ea typeface="Calibri" charset="-94"/>
                <a:cs typeface="Calibri" charset="-94"/>
              </a:rPr>
              <a:t>ile şifrelenmektedir.  SSL bankaların da kullandığı bir güvenlik yazılımıdır.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A373BAA-3172-4053-A33A-287911F3903E}"/>
              </a:ext>
            </a:extLst>
          </p:cNvPr>
          <p:cNvSpPr/>
          <p:nvPr/>
        </p:nvSpPr>
        <p:spPr>
          <a:xfrm>
            <a:off x="3337545" y="5553965"/>
            <a:ext cx="2088232" cy="305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03F5F8AA-3AE5-4CEA-9272-CEF8BE34ED16}"/>
              </a:ext>
            </a:extLst>
          </p:cNvPr>
          <p:cNvCxnSpPr>
            <a:stCxn id="3" idx="1"/>
          </p:cNvCxnSpPr>
          <p:nvPr/>
        </p:nvCxnSpPr>
        <p:spPr>
          <a:xfrm flipH="1">
            <a:off x="1634837" y="5706630"/>
            <a:ext cx="1702708" cy="458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869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327042E-0A21-4625-B45D-859C42EB6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01" y="1196752"/>
            <a:ext cx="4164199" cy="5400601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CD7462CA-98BD-4A02-A88D-DA83E36E6B39}"/>
              </a:ext>
            </a:extLst>
          </p:cNvPr>
          <p:cNvSpPr txBox="1"/>
          <p:nvPr/>
        </p:nvSpPr>
        <p:spPr>
          <a:xfrm>
            <a:off x="5160875" y="2204864"/>
            <a:ext cx="3600400" cy="295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err="1">
                <a:solidFill>
                  <a:srgbClr val="2381C8"/>
                </a:solidFill>
                <a:latin typeface="Calibri" charset="-94"/>
              </a:rPr>
              <a:t>Anasayfa</a:t>
            </a:r>
            <a:endParaRPr lang="tr-TR" sz="2800" b="1" dirty="0">
              <a:solidFill>
                <a:srgbClr val="2381C8"/>
              </a:solidFill>
              <a:latin typeface="Calibri" charset="-94"/>
            </a:endParaRP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Portal’a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giriş yapılmasının ardından çıkan ekran merkezin 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karnesi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-94"/>
              </a:rPr>
              <a:t> gibi bir özet durum göstergesi olarak düşünülebilir.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7162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</TotalTime>
  <Words>966</Words>
  <Application>Microsoft Macintosh PowerPoint</Application>
  <PresentationFormat>Ekran Gösterisi (4:3)</PresentationFormat>
  <Paragraphs>152</Paragraphs>
  <Slides>22</Slides>
  <Notes>3</Notes>
  <HiddenSlides>0</HiddenSlides>
  <MMClips>5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</vt:lpstr>
      <vt:lpstr>Helvetica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Gozde</dc:creator>
  <cp:lastModifiedBy>Yagmur Nalci</cp:lastModifiedBy>
  <cp:revision>185</cp:revision>
  <dcterms:created xsi:type="dcterms:W3CDTF">2013-02-20T08:08:14Z</dcterms:created>
  <dcterms:modified xsi:type="dcterms:W3CDTF">2022-08-02T11:48:58Z</dcterms:modified>
</cp:coreProperties>
</file>